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2"/>
  </p:notesMasterIdLst>
  <p:handoutMasterIdLst>
    <p:handoutMasterId r:id="rId13"/>
  </p:handoutMasterIdLst>
  <p:sldIdLst>
    <p:sldId id="257" r:id="rId2"/>
    <p:sldId id="293" r:id="rId3"/>
    <p:sldId id="262" r:id="rId4"/>
    <p:sldId id="295" r:id="rId5"/>
    <p:sldId id="261" r:id="rId6"/>
    <p:sldId id="294" r:id="rId7"/>
    <p:sldId id="298" r:id="rId8"/>
    <p:sldId id="299" r:id="rId9"/>
    <p:sldId id="296" r:id="rId10"/>
    <p:sldId id="297" r:id="rId11"/>
  </p:sldIdLst>
  <p:sldSz cx="9144000" cy="6858000" type="screen4x3"/>
  <p:notesSz cx="6858000" cy="9144000"/>
  <p:defaultTextStyle>
    <a:defPPr>
      <a:defRPr lang="es-B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clrMru>
    <a:srgbClr val="CCFFFF"/>
    <a:srgbClr val="583B1E"/>
    <a:srgbClr val="008000"/>
    <a:srgbClr val="008080"/>
    <a:srgbClr val="000000"/>
    <a:srgbClr val="5397A7"/>
    <a:srgbClr val="0033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86" autoAdjust="0"/>
    <p:restoredTop sz="94693" autoAdjust="0"/>
  </p:normalViewPr>
  <p:slideViewPr>
    <p:cSldViewPr>
      <p:cViewPr>
        <p:scale>
          <a:sx n="75" d="100"/>
          <a:sy n="75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04D2C70-5DC2-4CE8-AA85-D5C2D444630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E7B0F49B-1EE5-414B-BBBA-28915FD4076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DB954B-EEA6-4078-9712-669EC746F91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3250A2-A293-4FDF-B225-EF5E0934661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9B54C1-C404-4632-9528-C0CB27F2DE74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5ABDD7-3932-47B2-87AD-3E0A15056B12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A6CEB-A1CF-4D26-B59F-ED005C86A3C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BA33C9-D85C-40AD-B093-991748481CD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9C2E08-A10F-4283-AADF-589969E84451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0658D9-3F39-45C9-8052-00AE6BDCCFD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1B37F-CDEC-465C-A655-A07C910FB55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78D72-87F0-4E5B-BA0D-2DEB986A91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1FDF2-C1FB-4325-8211-6143D1CCC6A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4EC8A-D1C3-450B-83FF-C02A68E681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EC259-971B-4EEE-8835-5FC14A0C9B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359AD-3255-4583-9D72-F22E3B65EB8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42F52-5A40-4E8F-A4F7-52E86181263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0B8280-2C00-49BB-9677-DD29646349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BO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CEC43-6EA8-4ACA-BECF-0FEAE6BBF1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D3A22-EE3D-4CD6-9DE4-A76CD397CCC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9AB97F-6EE6-483C-B89E-F62D6C0106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BO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B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AE72B-FB3D-4E33-AF32-AF81DF426F3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83B1E"/>
            </a:gs>
            <a:gs pos="100000">
              <a:srgbClr val="99663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92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792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5FA94EB-8641-4F48-B49E-F7CEA26F1A3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B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lalan.com/home.as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lalan.com/home.a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hyperlink" Target="http://www.chalalan.com/home.asp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chalalan.com/home.asp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hyperlink" Target="http://www.chalalan.com/home.asp" TargetMode="External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hyperlink" Target="mailto:info@chalala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1"/>
          <p:cNvSpPr txBox="1">
            <a:spLocks noChangeArrowheads="1"/>
          </p:cNvSpPr>
          <p:nvPr/>
        </p:nvSpPr>
        <p:spPr bwMode="auto">
          <a:xfrm>
            <a:off x="5943600" y="6153150"/>
            <a:ext cx="30480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s-BO" sz="1200" b="1">
              <a:solidFill>
                <a:schemeClr val="tx2"/>
              </a:solidFill>
            </a:endParaRPr>
          </a:p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BO" sz="1200" b="1">
                <a:solidFill>
                  <a:schemeClr val="bg1"/>
                </a:solidFill>
              </a:rPr>
              <a:t>Presentado por : Alex Villca Limaco</a:t>
            </a:r>
          </a:p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BO" sz="1200" b="1">
                <a:solidFill>
                  <a:schemeClr val="bg1"/>
                </a:solidFill>
              </a:rPr>
              <a:t>Licenciado en Turismo</a:t>
            </a:r>
          </a:p>
        </p:txBody>
      </p:sp>
      <p:sp>
        <p:nvSpPr>
          <p:cNvPr id="2051" name="Text Box 30"/>
          <p:cNvSpPr txBox="1">
            <a:spLocks noChangeArrowheads="1"/>
          </p:cNvSpPr>
          <p:nvPr/>
        </p:nvSpPr>
        <p:spPr bwMode="auto">
          <a:xfrm>
            <a:off x="0" y="1905000"/>
            <a:ext cx="9144000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n-US" sz="1600" b="1">
              <a:solidFill>
                <a:schemeClr val="tx2"/>
              </a:solidFill>
            </a:endParaRPr>
          </a:p>
          <a:p>
            <a:pPr marL="342900" indent="-342900" algn="ctr"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BO" sz="2000" b="1" i="1">
                <a:solidFill>
                  <a:schemeClr val="bg1"/>
                </a:solidFill>
              </a:rPr>
              <a:t>“GASTRONOMIA, EDUCACION Y TURISMO COMUNITARIO”</a:t>
            </a:r>
          </a:p>
          <a:p>
            <a:pPr marL="342900" indent="-342900" algn="ctr"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s-BO" sz="2000" b="1" i="1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BO" sz="2000" b="1" i="1">
                <a:solidFill>
                  <a:schemeClr val="bg1"/>
                </a:solidFill>
              </a:rPr>
              <a:t>EXPERIENCIA CHALALAN ECOLODGE</a:t>
            </a:r>
          </a:p>
          <a:p>
            <a:pPr marL="342900" indent="-342900" algn="ctr"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s-BO" sz="2000" b="1" i="1">
              <a:solidFill>
                <a:schemeClr val="bg1"/>
              </a:solidFill>
            </a:endParaRPr>
          </a:p>
          <a:p>
            <a:pPr marL="342900" indent="-342900" algn="ctr"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BO" sz="2000" b="1" i="1">
                <a:solidFill>
                  <a:schemeClr val="bg1"/>
                </a:solidFill>
              </a:rPr>
              <a:t>MADIDI - BOLIVIA</a:t>
            </a:r>
            <a:endParaRPr lang="es-BO" sz="2000" b="1">
              <a:solidFill>
                <a:schemeClr val="bg1"/>
              </a:solidFill>
            </a:endParaRPr>
          </a:p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s-BO" sz="2400" b="1">
              <a:solidFill>
                <a:schemeClr val="bg1"/>
              </a:solidFill>
            </a:endParaRPr>
          </a:p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s-BO" sz="2400" b="1">
              <a:solidFill>
                <a:schemeClr val="bg1"/>
              </a:solidFill>
            </a:endParaRPr>
          </a:p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endParaRPr lang="es-BO" sz="2400" b="1">
              <a:solidFill>
                <a:schemeClr val="bg1"/>
              </a:solidFill>
            </a:endParaRPr>
          </a:p>
          <a:p>
            <a:pPr marL="342900" indent="-342900" algn="ctr">
              <a:lnSpc>
                <a:spcPct val="50000"/>
              </a:lnSpc>
              <a:spcBef>
                <a:spcPct val="5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BO" sz="1400" b="1">
                <a:solidFill>
                  <a:schemeClr val="bg1"/>
                </a:solidFill>
              </a:rPr>
              <a:t>La Paz, 28 de Octubre de 2009</a:t>
            </a:r>
          </a:p>
        </p:txBody>
      </p:sp>
      <p:pic>
        <p:nvPicPr>
          <p:cNvPr id="2052" name="Picture 31" descr="Pagina de Bienvenid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Rot="1" noChangeArrowheads="1"/>
          </p:cNvSpPr>
          <p:nvPr/>
        </p:nvSpPr>
        <p:spPr bwMode="auto">
          <a:xfrm>
            <a:off x="381000" y="2057400"/>
            <a:ext cx="83820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CC33"/>
              </a:buClr>
              <a:buSzPct val="80000"/>
              <a:buFont typeface="Wingdings" pitchFamily="2" charset="2"/>
              <a:buNone/>
            </a:pPr>
            <a:r>
              <a:rPr lang="es-MX" sz="2000" b="1">
                <a:solidFill>
                  <a:schemeClr val="bg1"/>
                </a:solidFill>
              </a:rPr>
              <a:t>	Potencial Cultural y Natural para Desarrollar el Turismo Comunitario Indígena en Bolivia</a:t>
            </a: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Clr>
                <a:srgbClr val="33CC33"/>
              </a:buClr>
              <a:buSzPct val="80000"/>
            </a:pPr>
            <a:r>
              <a:rPr lang="es-MX"/>
              <a:t>	</a:t>
            </a:r>
            <a:r>
              <a:rPr lang="es-MX">
                <a:solidFill>
                  <a:srgbClr val="CCFFFF"/>
                </a:solidFill>
              </a:rPr>
              <a:t>Bolivia es un país multicultural y mega biodiverso, síntesis y crisol natural y cultural de Sudamérica. Por cuanto en su territorio contiene un 65% de regiones articuladas con la cuenta amazónica, un 35% de región andina y un 5% de los bosques secos. Cuenta con un impresionante y diverso patrimonio cultural, histórico y monumental, expresado en sus 36 pueblos indígenas originarios, cuyos lenguajes tienen sus raíces en 13 familias lingüísticas distintas, las cuales conservan la autenticidad de sus tradiciones y cultura a lo largo del territorio nacional. </a:t>
            </a:r>
          </a:p>
        </p:txBody>
      </p:sp>
      <p:sp>
        <p:nvSpPr>
          <p:cNvPr id="111620" name="Rectangle 4"/>
          <p:cNvSpPr>
            <a:spLocks noRot="1" noChangeArrowheads="1"/>
          </p:cNvSpPr>
          <p:nvPr/>
        </p:nvSpPr>
        <p:spPr bwMode="auto">
          <a:xfrm>
            <a:off x="1600200" y="1371600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s-MX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GASTRONOMIA, EDUCACION Y TURISMO COMUNITARIO</a:t>
            </a:r>
            <a:endParaRPr lang="es-E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076" name="Picture 9" descr="Pagina de Bienveni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676400"/>
            <a:ext cx="6553200" cy="304800"/>
          </a:xfrm>
          <a:noFill/>
        </p:spPr>
        <p:txBody>
          <a:bodyPr/>
          <a:lstStyle/>
          <a:p>
            <a:pPr marL="1117600" indent="-1117600" eaLnBrk="1" hangingPunct="1"/>
            <a:r>
              <a:rPr lang="es-BO" sz="1800" b="1" smtClean="0">
                <a:solidFill>
                  <a:schemeClr val="bg1"/>
                </a:solidFill>
              </a:rPr>
              <a:t>GASTRONOMIA, EDUCACION Y TURISMO COMUNITARIO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86000"/>
            <a:ext cx="7239000" cy="4038600"/>
          </a:xfrm>
          <a:ln>
            <a:solidFill>
              <a:schemeClr val="tx2"/>
            </a:solidFill>
          </a:ln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33CC33"/>
              </a:buClr>
              <a:buFont typeface="Wingdings" pitchFamily="2" charset="2"/>
              <a:buNone/>
            </a:pPr>
            <a:r>
              <a:rPr lang="es-MX" sz="2000" b="1" smtClean="0">
                <a:solidFill>
                  <a:schemeClr val="bg1"/>
                </a:solidFill>
              </a:rPr>
              <a:t>¿Que es el Turismo Comunitario?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33CC33"/>
              </a:buClr>
              <a:buFont typeface="Wingdings" pitchFamily="2" charset="2"/>
              <a:buNone/>
            </a:pPr>
            <a:r>
              <a:rPr lang="es-MX" sz="2000" b="1" smtClean="0">
                <a:solidFill>
                  <a:schemeClr val="tx2"/>
                </a:solidFill>
              </a:rPr>
              <a:t>	</a:t>
            </a:r>
            <a:r>
              <a:rPr lang="es-MX" sz="2000" b="1" smtClean="0">
                <a:solidFill>
                  <a:srgbClr val="CCFFFF"/>
                </a:solidFill>
              </a:rPr>
              <a:t>Es un nuevo modelo de gestión territorial turística, sustentada en la propiedad y la autogestión de los recursos naturales y culturales de los pueblos indígenas originarios, con compromisos sociales y ambientalmente responsables, recíprocos y equitativos en el trabajo y la distribución de beneficios, para el vivir bien de las actuales y futuras generaciones. Viceministerio de Turismo 2007.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rgbClr val="33CC33"/>
              </a:buClr>
              <a:buFontTx/>
              <a:buNone/>
            </a:pPr>
            <a:endParaRPr lang="es-MX" sz="2000" b="1" smtClean="0">
              <a:solidFill>
                <a:schemeClr val="tx2"/>
              </a:solidFill>
            </a:endParaRPr>
          </a:p>
        </p:txBody>
      </p:sp>
      <p:pic>
        <p:nvPicPr>
          <p:cNvPr id="4100" name="Picture 24" descr="Pagina de Bienvenid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382000" cy="533400"/>
          </a:xfrm>
          <a:noFill/>
        </p:spPr>
        <p:txBody>
          <a:bodyPr/>
          <a:lstStyle/>
          <a:p>
            <a:pPr eaLnBrk="1" hangingPunct="1"/>
            <a:r>
              <a:rPr lang="es-BO" sz="2000" b="1" smtClean="0">
                <a:solidFill>
                  <a:schemeClr val="bg1"/>
                </a:solidFill>
              </a:rPr>
              <a:t>GASTRONOMIA, EDUCACION Y TURISMO COMUNITARIO</a:t>
            </a:r>
          </a:p>
        </p:txBody>
      </p:sp>
      <p:sp>
        <p:nvSpPr>
          <p:cNvPr id="5123" name="Text Box 6"/>
          <p:cNvSpPr txBox="1">
            <a:spLocks noChangeArrowheads="1"/>
          </p:cNvSpPr>
          <p:nvPr/>
        </p:nvSpPr>
        <p:spPr bwMode="auto">
          <a:xfrm>
            <a:off x="152400" y="2163763"/>
            <a:ext cx="5181600" cy="4084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s-MX" b="1">
                <a:solidFill>
                  <a:schemeClr val="bg1"/>
                </a:solidFill>
              </a:rPr>
              <a:t>Desarrollo de Chalalán Ecolodge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Nacimiento de la idea de proyecto 1990 – 1992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Financiamiento del proyecto 1995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Implementación y ejecución del proyecto 1996 – 2000.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Apertura del emprendimiento con todos los servicios ofrecidos 1998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Constitución legal del emprendimiento 10 de diciembre de 1999.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Transferencia de las acciones del emprendimiento hacia la comunidad por parte de los ejecutores del proyecto 2000 – 2001.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1600" b="1">
                <a:solidFill>
                  <a:srgbClr val="CCFFFF"/>
                </a:solidFill>
              </a:rPr>
              <a:t>Emprendimiento 100% propiedad y gestión comunitaria a partir 2002.</a:t>
            </a:r>
          </a:p>
        </p:txBody>
      </p:sp>
      <p:sp>
        <p:nvSpPr>
          <p:cNvPr id="5124" name="Rectangle 17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 sz="2400">
              <a:latin typeface="Times New Roman" pitchFamily="18" charset="0"/>
            </a:endParaRPr>
          </a:p>
        </p:txBody>
      </p:sp>
      <p:pic>
        <p:nvPicPr>
          <p:cNvPr id="5125" name="Picture 22" descr="Pagina de Bienveni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2" descr="F:\FOTOS CHALALAN JUNIO 2008\STP6126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133600"/>
            <a:ext cx="3048000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7415" name="Picture 3" descr="F:\FOTOS CHALALAN JUNIO 2008\STP61282.JPG"/>
          <p:cNvPicPr preferRelativeResize="0"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4267200"/>
            <a:ext cx="3048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382000" cy="533400"/>
          </a:xfrm>
          <a:noFill/>
        </p:spPr>
        <p:txBody>
          <a:bodyPr/>
          <a:lstStyle/>
          <a:p>
            <a:pPr eaLnBrk="1" hangingPunct="1"/>
            <a:r>
              <a:rPr lang="es-BO" sz="2000" b="1" smtClean="0">
                <a:solidFill>
                  <a:schemeClr val="bg1"/>
                </a:solidFill>
              </a:rPr>
              <a:t>GASTRONOMIA, EDUCACION Y TURISMO COMUNITARIO</a:t>
            </a:r>
          </a:p>
        </p:txBody>
      </p:sp>
      <p:sp>
        <p:nvSpPr>
          <p:cNvPr id="6147" name="Text Box 6"/>
          <p:cNvSpPr txBox="1">
            <a:spLocks noChangeArrowheads="1"/>
          </p:cNvSpPr>
          <p:nvPr/>
        </p:nvSpPr>
        <p:spPr bwMode="auto">
          <a:xfrm>
            <a:off x="152400" y="2163763"/>
            <a:ext cx="4800600" cy="4389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s-MX" sz="2400" b="1">
                <a:solidFill>
                  <a:schemeClr val="bg1"/>
                </a:solidFill>
              </a:rPr>
              <a:t>Capacitación y formación de recursos humanos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2000" b="1">
                <a:solidFill>
                  <a:srgbClr val="CCFFFF"/>
                </a:solidFill>
              </a:rPr>
              <a:t>Toda vez que se tiene diseñado y definido el producto o servicio turistico comunitario (hospedaje, transporte, alimentación, guías, actividades, sistema de senderos, etc.), es de suma importancia que los habitantes locales participen del proceso capacitación.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sz="2000" b="1">
                <a:solidFill>
                  <a:srgbClr val="CCFFFF"/>
                </a:solidFill>
              </a:rPr>
              <a:t>La invitación o convocatoria a los cursos de capacitación tiene que ser abierta a todos los habitantes locales.</a:t>
            </a:r>
          </a:p>
        </p:txBody>
      </p:sp>
      <p:sp>
        <p:nvSpPr>
          <p:cNvPr id="6148" name="Rectangle 17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 sz="2400">
              <a:latin typeface="Times New Roman" pitchFamily="18" charset="0"/>
            </a:endParaRPr>
          </a:p>
        </p:txBody>
      </p:sp>
      <p:pic>
        <p:nvPicPr>
          <p:cNvPr id="6149" name="Picture 22" descr="Pagina de Bienveni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F:\FOTOS ARIAD\PN Madidi-Bolivia 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2400" y="3076575"/>
            <a:ext cx="3683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0200"/>
            <a:ext cx="8382000" cy="533400"/>
          </a:xfrm>
          <a:noFill/>
        </p:spPr>
        <p:txBody>
          <a:bodyPr/>
          <a:lstStyle/>
          <a:p>
            <a:pPr eaLnBrk="1" hangingPunct="1"/>
            <a:r>
              <a:rPr lang="es-BO" sz="2000" b="1" smtClean="0">
                <a:solidFill>
                  <a:schemeClr val="bg1"/>
                </a:solidFill>
              </a:rPr>
              <a:t>GASTRONOMIA, EDUCACION Y TURISMO COMUNITARIO</a:t>
            </a:r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152400" y="2163763"/>
            <a:ext cx="4800600" cy="4164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s-MX" b="1">
                <a:solidFill>
                  <a:schemeClr val="bg1"/>
                </a:solidFill>
              </a:rPr>
              <a:t>Infraestructura y equipamiento para el área de A &amp; B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b="1">
                <a:solidFill>
                  <a:srgbClr val="CCFFFF"/>
                </a:solidFill>
              </a:rPr>
              <a:t>Infraestructura adecuada para el almacenamiento de los alimentos y bebidas.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b="1">
                <a:solidFill>
                  <a:srgbClr val="CCFFFF"/>
                </a:solidFill>
              </a:rPr>
              <a:t>Infraestructura adecuada para la preparación de los alimentos.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b="1">
                <a:solidFill>
                  <a:srgbClr val="CCFFFF"/>
                </a:solidFill>
              </a:rPr>
              <a:t>Equipamiento adecuado.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b="1">
                <a:solidFill>
                  <a:srgbClr val="CCFFFF"/>
                </a:solidFill>
              </a:rPr>
              <a:t>Ubicación adecuada de la cocina y el comedor.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b="1">
                <a:solidFill>
                  <a:srgbClr val="CCFFFF"/>
                </a:solidFill>
              </a:rPr>
              <a:t>Diseño y decoración del comedor.</a:t>
            </a:r>
          </a:p>
          <a:p>
            <a:pPr marL="277813" indent="-277813">
              <a:lnSpc>
                <a:spcPct val="90000"/>
              </a:lnSpc>
              <a:spcBef>
                <a:spcPct val="50000"/>
              </a:spcBef>
              <a:buFont typeface="Wingdings" pitchFamily="2" charset="2"/>
              <a:buChar char="v"/>
            </a:pPr>
            <a:r>
              <a:rPr lang="es-MX" b="1">
                <a:solidFill>
                  <a:srgbClr val="CCFFFF"/>
                </a:solidFill>
              </a:rPr>
              <a:t>Presentación del personal (limpieza e higiene).</a:t>
            </a:r>
          </a:p>
        </p:txBody>
      </p:sp>
      <p:sp>
        <p:nvSpPr>
          <p:cNvPr id="7172" name="Rectangle 17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 sz="2400">
              <a:latin typeface="Times New Roman" pitchFamily="18" charset="0"/>
            </a:endParaRPr>
          </a:p>
        </p:txBody>
      </p:sp>
      <p:pic>
        <p:nvPicPr>
          <p:cNvPr id="7173" name="Picture 22" descr="Pagina de Bienveni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7" descr="Meal presentat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2209800"/>
            <a:ext cx="2743200" cy="4114800"/>
          </a:xfrm>
          <a:prstGeom prst="rect">
            <a:avLst/>
          </a:prstGeom>
          <a:noFill/>
          <a:ln w="317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6 Título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s-BO" sz="2400" b="1" smtClean="0">
                <a:solidFill>
                  <a:schemeClr val="bg1"/>
                </a:solidFill>
              </a:rPr>
              <a:t>FOTOS: ALIMENTOS Y BEBIDAS</a:t>
            </a:r>
          </a:p>
        </p:txBody>
      </p:sp>
      <p:pic>
        <p:nvPicPr>
          <p:cNvPr id="8195" name="Picture 2" descr="F:\FOTOS ARIAD\Imagen 16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2514600"/>
            <a:ext cx="4038600" cy="3028950"/>
          </a:xfrm>
          <a:noFill/>
        </p:spPr>
      </p:pic>
      <p:pic>
        <p:nvPicPr>
          <p:cNvPr id="8196" name="Picture 5" descr="F:\FOTOS ARIAD\Imagen 16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2514600"/>
            <a:ext cx="4038600" cy="3028950"/>
          </a:xfrm>
          <a:noFill/>
        </p:spPr>
      </p:pic>
      <p:pic>
        <p:nvPicPr>
          <p:cNvPr id="8197" name="Picture 24" descr="Pagina de Bienvenida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6 Título"/>
          <p:cNvSpPr txBox="1">
            <a:spLocks/>
          </p:cNvSpPr>
          <p:nvPr/>
        </p:nvSpPr>
        <p:spPr bwMode="auto">
          <a:xfrm>
            <a:off x="533400" y="5486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BO" sz="2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WWW.CHALALAN.COM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6 Título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s-BO" sz="2400" b="1" smtClean="0">
                <a:solidFill>
                  <a:schemeClr val="bg1"/>
                </a:solidFill>
              </a:rPr>
              <a:t>FOTOS: ALIMENTOS Y BEBIDAS</a:t>
            </a:r>
          </a:p>
        </p:txBody>
      </p:sp>
      <p:pic>
        <p:nvPicPr>
          <p:cNvPr id="9219" name="Picture 24" descr="Pagina de Bienvenida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6 Título"/>
          <p:cNvSpPr txBox="1">
            <a:spLocks/>
          </p:cNvSpPr>
          <p:nvPr/>
        </p:nvSpPr>
        <p:spPr bwMode="auto">
          <a:xfrm>
            <a:off x="533400" y="5486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BO" sz="24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WWW.CHALALAN.COM</a:t>
            </a:r>
          </a:p>
        </p:txBody>
      </p:sp>
      <p:pic>
        <p:nvPicPr>
          <p:cNvPr id="9221" name="Picture 2" descr="F:\FOTOS ARIAD\Imagen 06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7200" y="2457450"/>
            <a:ext cx="4038600" cy="3028950"/>
          </a:xfrm>
          <a:noFill/>
        </p:spPr>
      </p:pic>
      <p:pic>
        <p:nvPicPr>
          <p:cNvPr id="9222" name="Picture 3" descr="F:\FOTOS ARIAD\Imagen 1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>
          <a:xfrm>
            <a:off x="4648200" y="2514600"/>
            <a:ext cx="3962400" cy="2971800"/>
          </a:xfr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agina de Bienvenida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41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" y="2438400"/>
            <a:ext cx="11461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STP601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0" y="241935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52975" y="2362200"/>
            <a:ext cx="1343025" cy="228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46" name="Picture 6" descr="01758a50e7a2104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91050" y="1447800"/>
            <a:ext cx="45529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4670e3cc49fc24ae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24000" y="4721225"/>
            <a:ext cx="472440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STP6200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781800" y="2362200"/>
            <a:ext cx="213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 descr="World Travel Award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705600" y="5191125"/>
            <a:ext cx="22383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778" name="Text Box 10"/>
          <p:cNvSpPr txBox="1">
            <a:spLocks noChangeArrowheads="1"/>
          </p:cNvSpPr>
          <p:nvPr/>
        </p:nvSpPr>
        <p:spPr bwMode="auto">
          <a:xfrm>
            <a:off x="914400" y="1752600"/>
            <a:ext cx="2590800" cy="461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657600" y="2359025"/>
            <a:ext cx="5029200" cy="13747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es-ES" sz="900" dirty="0"/>
          </a:p>
          <a:p>
            <a:pPr algn="ctr">
              <a:buFont typeface="Arial" charset="0"/>
              <a:buNone/>
              <a:defRPr/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MUCHAS GRACIAS</a:t>
            </a:r>
          </a:p>
        </p:txBody>
      </p:sp>
      <p:pic>
        <p:nvPicPr>
          <p:cNvPr id="11267" name="Picture 8" descr="Pagina de Bienveni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7" name="Text Box 9"/>
          <p:cNvSpPr txBox="1">
            <a:spLocks noChangeArrowheads="1"/>
          </p:cNvSpPr>
          <p:nvPr/>
        </p:nvSpPr>
        <p:spPr bwMode="auto">
          <a:xfrm>
            <a:off x="3810000" y="6140450"/>
            <a:ext cx="472440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Fotos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 M.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Spanowicz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P. Comas,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Archivo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Chalalán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Ecolodge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.</a:t>
            </a:r>
            <a:endParaRPr lang="es-ES" sz="16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73738" name="Text Box 10"/>
          <p:cNvSpPr txBox="1">
            <a:spLocks noChangeArrowheads="1"/>
          </p:cNvSpPr>
          <p:nvPr/>
        </p:nvSpPr>
        <p:spPr bwMode="auto">
          <a:xfrm>
            <a:off x="3810000" y="3733800"/>
            <a:ext cx="4953000" cy="1016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hlinkClick r:id="rId4"/>
              </a:rPr>
              <a:t>info@chalalan.com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WWW.CHALALAN.COM</a:t>
            </a:r>
            <a:endParaRPr lang="es-ES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pic>
        <p:nvPicPr>
          <p:cNvPr id="11270" name="Picture 11" descr="banner chalalan 80 x1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1524000"/>
            <a:ext cx="3351213" cy="5029200"/>
          </a:xfrm>
          <a:prstGeom prst="rect">
            <a:avLst/>
          </a:prstGeom>
          <a:noFill/>
          <a:ln w="6350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B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BO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5326</TotalTime>
  <Words>308</Words>
  <Application>Microsoft PowerPoint</Application>
  <PresentationFormat>Presentación en pantalla (4:3)</PresentationFormat>
  <Paragraphs>58</Paragraphs>
  <Slides>10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Diseño predeterminado</vt:lpstr>
      <vt:lpstr>Diapositiva 1</vt:lpstr>
      <vt:lpstr>Diapositiva 2</vt:lpstr>
      <vt:lpstr>GASTRONOMIA, EDUCACION Y TURISMO COMUNITARIO</vt:lpstr>
      <vt:lpstr>GASTRONOMIA, EDUCACION Y TURISMO COMUNITARIO</vt:lpstr>
      <vt:lpstr>GASTRONOMIA, EDUCACION Y TURISMO COMUNITARIO</vt:lpstr>
      <vt:lpstr>GASTRONOMIA, EDUCACION Y TURISMO COMUNITARIO</vt:lpstr>
      <vt:lpstr>FOTOS: ALIMENTOS Y BEBIDAS</vt:lpstr>
      <vt:lpstr>FOTOS: ALIMENTOS Y BEBIDAS</vt:lpstr>
      <vt:lpstr>Diapositiva 9</vt:lpstr>
      <vt:lpstr>Diapositiva 10</vt:lpstr>
    </vt:vector>
  </TitlesOfParts>
  <Company>Conservation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</dc:creator>
  <cp:lastModifiedBy>pc</cp:lastModifiedBy>
  <cp:revision>403</cp:revision>
  <dcterms:created xsi:type="dcterms:W3CDTF">2002-02-01T17:18:51Z</dcterms:created>
  <dcterms:modified xsi:type="dcterms:W3CDTF">2009-10-30T17:38:59Z</dcterms:modified>
</cp:coreProperties>
</file>