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ms-office.legacyDiagramTex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legacyDocTextInfo.bin" ContentType="application/vnd.ms-office.legacyDocTextInf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16"/>
  </p:notesMasterIdLst>
  <p:handoutMasterIdLst>
    <p:handoutMasterId r:id="rId17"/>
  </p:handoutMasterIdLst>
  <p:sldIdLst>
    <p:sldId id="324" r:id="rId2"/>
    <p:sldId id="319" r:id="rId3"/>
    <p:sldId id="328" r:id="rId4"/>
    <p:sldId id="326" r:id="rId5"/>
    <p:sldId id="332" r:id="rId6"/>
    <p:sldId id="333" r:id="rId7"/>
    <p:sldId id="335" r:id="rId8"/>
    <p:sldId id="338" r:id="rId9"/>
    <p:sldId id="330" r:id="rId10"/>
    <p:sldId id="331" r:id="rId11"/>
    <p:sldId id="336" r:id="rId12"/>
    <p:sldId id="334" r:id="rId13"/>
    <p:sldId id="339" r:id="rId14"/>
    <p:sldId id="32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3399"/>
    <a:srgbClr val="0066CC"/>
    <a:srgbClr val="0000FF"/>
    <a:srgbClr val="000066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22" d="100"/>
          <a:sy n="22" d="100"/>
        </p:scale>
        <p:origin x="-8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186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06/relationships/legacyDocTextInfo" Target="legacyDocTextInfo.bin"/></Relationships>
</file>

<file path=ppt/drawings/_rels/vmlDrawing1.vml.rels><?xml version="1.0" encoding="UTF-8" standalone="yes"?>
<Relationships xmlns="http://schemas.openxmlformats.org/package/2006/relationships"><Relationship Id="rId3" Type="http://schemas.microsoft.com/office/2006/relationships/legacyDiagramText" Target="legacyDiagramText3.bin"/><Relationship Id="rId2" Type="http://schemas.microsoft.com/office/2006/relationships/legacyDiagramText" Target="legacyDiagramText2.bin"/><Relationship Id="rId1" Type="http://schemas.microsoft.com/office/2006/relationships/legacyDiagramText" Target="legacyDiagramText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s-ES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s-ES"/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s-ES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2B1450E9-7EA3-493F-A76F-CED9BBE44A5F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s-ES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s-ES"/>
          </a:p>
        </p:txBody>
      </p:sp>
      <p:sp>
        <p:nvSpPr>
          <p:cNvPr id="10650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65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65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s-ES"/>
          </a:p>
        </p:txBody>
      </p:sp>
      <p:sp>
        <p:nvSpPr>
          <p:cNvPr id="1065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2631BFCC-F188-4231-AEB5-566AF1C05712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410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145411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5412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5413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grpSp>
          <p:nvGrpSpPr>
            <p:cNvPr id="145414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45415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16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17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18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19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20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21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22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23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24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25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26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27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45428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5429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5430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5431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5432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5433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5434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5435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5436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45437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45438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grpSp>
          <p:nvGrpSpPr>
            <p:cNvPr id="145439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4544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4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4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4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544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45445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45446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544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14544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45449" name="Rectangle 4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145450" name="Rectangle 4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145451" name="Rectangle 4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F7C2E073-E11F-4411-B1AC-306E5CBA3EA3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D9A4D3-8E17-4E54-8C28-C804F72278E4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D3B2C5-398E-48DF-B6DC-CA90682B7474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13DCD8-7917-4913-BB6C-CECB09B3D02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DDC31-C9FF-4CF7-9D09-589A7E7A1865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533C9-C725-4FD7-A186-08FC209FD00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505615-4B3A-4BB2-933F-F46E7FA31C52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30B5EB-3311-49DA-A3EE-6CAB13B4EA43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65E27-5092-42DF-9E1E-0B8A07D918E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E6AA8A-9F2D-48EB-BC4B-FBA78FB09D67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2CBC6-D779-4580-9C8F-593173679265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EEAA119-58DB-41D8-83AA-10C49E9DD1D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F2FC989-DAB1-4449-BB61-0C5F6E86EF5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99B72F0-31FC-474F-A8F0-B4DF495232E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99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38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14438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438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438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grpSp>
          <p:nvGrpSpPr>
            <p:cNvPr id="144390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4439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39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39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39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39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39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39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39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39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40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40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40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40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4440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440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440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4407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4408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440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4410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4411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4412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44413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44414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grpSp>
          <p:nvGrpSpPr>
            <p:cNvPr id="144415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44416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417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418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419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4420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444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  <p:sp>
          <p:nvSpPr>
            <p:cNvPr id="1444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442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44424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s-ES"/>
          </a:p>
        </p:txBody>
      </p:sp>
      <p:sp>
        <p:nvSpPr>
          <p:cNvPr id="144425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s-ES"/>
          </a:p>
        </p:txBody>
      </p:sp>
      <p:sp>
        <p:nvSpPr>
          <p:cNvPr id="14442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E036B25-393F-4C54-B69C-AE02FC7EE050}" type="slidenum">
              <a:rPr lang="es-ES"/>
              <a:pPr/>
              <a:t>‹Nº›</a:t>
            </a:fld>
            <a:endParaRPr lang="es-ES"/>
          </a:p>
        </p:txBody>
      </p:sp>
      <p:sp>
        <p:nvSpPr>
          <p:cNvPr id="14442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jorge.cardenas@magriturismo.com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6" name="Rectangle 6"/>
          <p:cNvSpPr>
            <a:spLocks noGrp="1" noChangeArrowheads="1"/>
          </p:cNvSpPr>
          <p:nvPr>
            <p:ph type="title"/>
          </p:nvPr>
        </p:nvSpPr>
        <p:spPr>
          <a:xfrm>
            <a:off x="914400" y="3141663"/>
            <a:ext cx="8229600" cy="1714500"/>
          </a:xfrm>
        </p:spPr>
        <p:txBody>
          <a:bodyPr/>
          <a:lstStyle/>
          <a:p>
            <a:pPr algn="l"/>
            <a:r>
              <a:rPr lang="es-ES" b="1">
                <a:solidFill>
                  <a:srgbClr val="FF9900"/>
                </a:solidFill>
              </a:rPr>
              <a:t>     </a:t>
            </a:r>
            <a:r>
              <a:rPr lang="es-ES" sz="3600" b="1">
                <a:solidFill>
                  <a:srgbClr val="FF9900"/>
                </a:solidFill>
              </a:rPr>
              <a:t>"GASTRONOMÍA, EDUCACIÓN</a:t>
            </a:r>
            <a:br>
              <a:rPr lang="es-ES" sz="3600" b="1">
                <a:solidFill>
                  <a:srgbClr val="FF9900"/>
                </a:solidFill>
              </a:rPr>
            </a:br>
            <a:r>
              <a:rPr lang="es-ES" sz="3600" b="1">
                <a:solidFill>
                  <a:srgbClr val="FF9900"/>
                </a:solidFill>
              </a:rPr>
              <a:t>        Y TURISMO COMUNITARIO“</a:t>
            </a:r>
            <a:br>
              <a:rPr lang="es-ES" sz="3600" b="1">
                <a:solidFill>
                  <a:srgbClr val="FF9900"/>
                </a:solidFill>
              </a:rPr>
            </a:br>
            <a:r>
              <a:rPr lang="es-BO" sz="4000" b="1">
                <a:solidFill>
                  <a:srgbClr val="FF9900"/>
                </a:solidFill>
              </a:rPr>
              <a:t/>
            </a:r>
            <a:br>
              <a:rPr lang="es-BO" sz="4000" b="1">
                <a:solidFill>
                  <a:srgbClr val="FF9900"/>
                </a:solidFill>
              </a:rPr>
            </a:br>
            <a:r>
              <a:rPr lang="es-ES" sz="2400">
                <a:solidFill>
                  <a:srgbClr val="FF9900"/>
                </a:solidFill>
              </a:rPr>
              <a:t>XIX CONGRESO PANAMERICANO DE</a:t>
            </a:r>
            <a:br>
              <a:rPr lang="es-ES" sz="2400">
                <a:solidFill>
                  <a:srgbClr val="FF9900"/>
                </a:solidFill>
              </a:rPr>
            </a:br>
            <a:r>
              <a:rPr lang="es-ES" sz="2400">
                <a:solidFill>
                  <a:srgbClr val="FF9900"/>
                </a:solidFill>
              </a:rPr>
              <a:t>ESCUELAS DE HOTELERÍA, GASTRONOMÍA</a:t>
            </a:r>
            <a:br>
              <a:rPr lang="es-ES" sz="2400">
                <a:solidFill>
                  <a:srgbClr val="FF9900"/>
                </a:solidFill>
              </a:rPr>
            </a:br>
            <a:r>
              <a:rPr lang="es-ES" sz="2400">
                <a:solidFill>
                  <a:srgbClr val="FF9900"/>
                </a:solidFill>
              </a:rPr>
              <a:t>Y TURISMO, CONPEHT – BOLIVIA 2009</a:t>
            </a:r>
            <a:br>
              <a:rPr lang="es-ES" sz="2400">
                <a:solidFill>
                  <a:srgbClr val="FF9900"/>
                </a:solidFill>
              </a:rPr>
            </a:br>
            <a:r>
              <a:rPr lang="es-ES" sz="2800" b="1">
                <a:solidFill>
                  <a:srgbClr val="FF9900"/>
                </a:solidFill>
              </a:rPr>
              <a:t/>
            </a:r>
            <a:br>
              <a:rPr lang="es-ES" sz="2800" b="1">
                <a:solidFill>
                  <a:srgbClr val="FF9900"/>
                </a:solidFill>
              </a:rPr>
            </a:br>
            <a:r>
              <a:rPr lang="es-ES" sz="2800" b="1">
                <a:solidFill>
                  <a:srgbClr val="FF9900"/>
                </a:solidFill>
              </a:rPr>
              <a:t>                   </a:t>
            </a:r>
            <a:r>
              <a:rPr lang="es-BO" sz="2400" b="1">
                <a:solidFill>
                  <a:srgbClr val="FF9900"/>
                </a:solidFill>
              </a:rPr>
              <a:t>Ing. Jorge Cárdenas Robles</a:t>
            </a:r>
            <a:br>
              <a:rPr lang="es-BO" sz="2400" b="1">
                <a:solidFill>
                  <a:srgbClr val="FF9900"/>
                </a:solidFill>
              </a:rPr>
            </a:br>
            <a:r>
              <a:rPr lang="es-BO" sz="2400" b="1">
                <a:solidFill>
                  <a:srgbClr val="FF9900"/>
                </a:solidFill>
              </a:rPr>
              <a:t>                      </a:t>
            </a:r>
            <a:r>
              <a:rPr lang="es-BO" sz="2000">
                <a:solidFill>
                  <a:srgbClr val="FF9900"/>
                </a:solidFill>
              </a:rPr>
              <a:t>Gerente de Producto y Ventas - Magri Turismo</a:t>
            </a:r>
            <a:br>
              <a:rPr lang="es-BO" sz="2000">
                <a:solidFill>
                  <a:srgbClr val="FF9900"/>
                </a:solidFill>
              </a:rPr>
            </a:br>
            <a:r>
              <a:rPr lang="es-BO" sz="2000">
                <a:solidFill>
                  <a:srgbClr val="FF9900"/>
                </a:solidFill>
              </a:rPr>
              <a:t>                           Consultor en Turismo Sostenible</a:t>
            </a:r>
            <a:br>
              <a:rPr lang="es-BO" sz="2000">
                <a:solidFill>
                  <a:srgbClr val="FF9900"/>
                </a:solidFill>
              </a:rPr>
            </a:br>
            <a:r>
              <a:rPr lang="es-BO" sz="2000">
                <a:solidFill>
                  <a:srgbClr val="FF9900"/>
                </a:solidFill>
              </a:rPr>
              <a:t>                           Email: </a:t>
            </a:r>
            <a:r>
              <a:rPr lang="es-BO" sz="2000">
                <a:solidFill>
                  <a:srgbClr val="FF9900"/>
                </a:solidFill>
                <a:hlinkClick r:id="rId2"/>
              </a:rPr>
              <a:t>jorge.cardenas</a:t>
            </a:r>
            <a:r>
              <a:rPr lang="es-ES" sz="2000">
                <a:solidFill>
                  <a:srgbClr val="FF9900"/>
                </a:solidFill>
                <a:hlinkClick r:id="rId2"/>
              </a:rPr>
              <a:t>@magriturismo.com</a:t>
            </a:r>
            <a:r>
              <a:rPr lang="es-ES" sz="2000">
                <a:solidFill>
                  <a:srgbClr val="FF9900"/>
                </a:solidFill>
              </a:rPr>
              <a:t/>
            </a:r>
            <a:br>
              <a:rPr lang="es-ES" sz="2000">
                <a:solidFill>
                  <a:srgbClr val="FF9900"/>
                </a:solidFill>
              </a:rPr>
            </a:br>
            <a:r>
              <a:rPr lang="es-ES" sz="2400" b="1">
                <a:solidFill>
                  <a:srgbClr val="FF9900"/>
                </a:solidFill>
              </a:rPr>
              <a:t/>
            </a:r>
            <a:br>
              <a:rPr lang="es-ES" sz="2400" b="1">
                <a:solidFill>
                  <a:srgbClr val="FF9900"/>
                </a:solidFill>
              </a:rPr>
            </a:br>
            <a:r>
              <a:rPr lang="es-ES" sz="2400" b="1">
                <a:solidFill>
                  <a:srgbClr val="FF9900"/>
                </a:solidFill>
              </a:rPr>
              <a:t>                     La Paz, 28 de Octubre de 2009</a:t>
            </a:r>
            <a:endParaRPr lang="es-ES" sz="3200" b="1">
              <a:solidFill>
                <a:srgbClr val="FF9900"/>
              </a:solidFill>
            </a:endParaRPr>
          </a:p>
        </p:txBody>
      </p:sp>
      <p:pic>
        <p:nvPicPr>
          <p:cNvPr id="138252" name="Picture 12" descr="logo_vmt"/>
          <p:cNvPicPr>
            <a:picLocks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5032375"/>
            <a:ext cx="1835150" cy="1825625"/>
          </a:xfrm>
          <a:noFill/>
          <a:ln w="12700">
            <a:solidFill>
              <a:srgbClr val="000000"/>
            </a:solidFill>
          </a:ln>
        </p:spPr>
      </p:pic>
      <p:pic>
        <p:nvPicPr>
          <p:cNvPr id="138249" name="Picture 9" descr="LOGO COLOR MAGRI - Alta Resolución"/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lum bright="-6000"/>
          </a:blip>
          <a:srcRect/>
          <a:stretch>
            <a:fillRect/>
          </a:stretch>
        </p:blipFill>
        <p:spPr>
          <a:xfrm>
            <a:off x="4500563" y="0"/>
            <a:ext cx="4643437" cy="1081088"/>
          </a:xfrm>
          <a:noFill/>
          <a:ln w="12700">
            <a:solidFill>
              <a:srgbClr val="000000"/>
            </a:solidFill>
          </a:ln>
        </p:spPr>
      </p:pic>
      <p:pic>
        <p:nvPicPr>
          <p:cNvPr id="138254" name="Picture 14" descr="Logo Ecolodge en Español"/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lum bright="6000"/>
          </a:blip>
          <a:srcRect/>
          <a:stretch>
            <a:fillRect/>
          </a:stretch>
        </p:blipFill>
        <p:spPr>
          <a:xfrm>
            <a:off x="0" y="0"/>
            <a:ext cx="1804988" cy="2708275"/>
          </a:xfrm>
          <a:noFill/>
          <a:ln w="12700">
            <a:solidFill>
              <a:srgbClr val="00000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765175"/>
          </a:xfrm>
        </p:spPr>
        <p:txBody>
          <a:bodyPr/>
          <a:lstStyle/>
          <a:p>
            <a:r>
              <a:rPr lang="es-ES" sz="4000">
                <a:solidFill>
                  <a:srgbClr val="FF9900"/>
                </a:solidFill>
                <a:latin typeface="Comic Sans MS" pitchFamily="66" charset="0"/>
              </a:rPr>
              <a:t>Que hizo Magri Turismo en 36 años</a:t>
            </a:r>
            <a:endParaRPr lang="es-BO">
              <a:solidFill>
                <a:srgbClr val="FF9900"/>
              </a:solidFill>
            </a:endParaRPr>
          </a:p>
        </p:txBody>
      </p:sp>
      <p:pic>
        <p:nvPicPr>
          <p:cNvPr id="131077" name="Picture 5" descr="Logo Ecolodge en Españo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81075"/>
            <a:ext cx="2284413" cy="34290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1081" name="Picture 9" descr="Magri LP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4564063"/>
            <a:ext cx="3059112" cy="22939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1083" name="Picture 11" descr="Llamas in the llama tre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2357438"/>
            <a:ext cx="2916237" cy="21875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1084" name="Picture 12" descr="La Estancia - April 0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506913"/>
            <a:ext cx="3132138" cy="23510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31076" name="Picture 4" descr="LOGO COLOR MAGRI - Alta Resolución"/>
          <p:cNvPicPr>
            <a:picLocks noChangeAspect="1" noChangeArrowheads="1"/>
          </p:cNvPicPr>
          <p:nvPr/>
        </p:nvPicPr>
        <p:blipFill>
          <a:blip r:embed="rId6">
            <a:lum bright="-6000"/>
          </a:blip>
          <a:srcRect/>
          <a:stretch>
            <a:fillRect/>
          </a:stretch>
        </p:blipFill>
        <p:spPr bwMode="auto">
          <a:xfrm>
            <a:off x="2268538" y="3644900"/>
            <a:ext cx="4175125" cy="9731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31085" name="Rectangle 13"/>
          <p:cNvSpPr>
            <a:spLocks noChangeArrowheads="1"/>
          </p:cNvSpPr>
          <p:nvPr/>
        </p:nvSpPr>
        <p:spPr bwMode="auto">
          <a:xfrm>
            <a:off x="2195513" y="1125538"/>
            <a:ext cx="6948487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8" tIns="45715" rIns="91428" bIns="45715"/>
          <a:lstStyle/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Creer en Bolivia, oficinas en La Paz y Santa Cruz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Apostó al turismo de aventura y ecoturismo (garantizando sostenibilidad y promoción)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es-MX" sz="2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es-MX" sz="22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84313"/>
          </a:xfrm>
        </p:spPr>
        <p:txBody>
          <a:bodyPr/>
          <a:lstStyle/>
          <a:p>
            <a:r>
              <a:rPr lang="es-ES" sz="2800">
                <a:solidFill>
                  <a:srgbClr val="FF9900"/>
                </a:solidFill>
                <a:latin typeface="Comic Sans MS" pitchFamily="66" charset="0"/>
              </a:rPr>
              <a:t>RESPONSABILIDAD SOCIAL EMPRESARIAL</a:t>
            </a:r>
            <a:br>
              <a:rPr lang="es-ES" sz="2800">
                <a:solidFill>
                  <a:srgbClr val="FF9900"/>
                </a:solidFill>
                <a:latin typeface="Comic Sans MS" pitchFamily="66" charset="0"/>
              </a:rPr>
            </a:br>
            <a:r>
              <a:rPr lang="es-ES" sz="2800">
                <a:solidFill>
                  <a:srgbClr val="FF9900"/>
                </a:solidFill>
                <a:latin typeface="Comic Sans MS" pitchFamily="66" charset="0"/>
              </a:rPr>
              <a:t>Modelo Privado – Inclusivo</a:t>
            </a:r>
            <a:br>
              <a:rPr lang="es-ES" sz="2800">
                <a:solidFill>
                  <a:srgbClr val="FF9900"/>
                </a:solidFill>
                <a:latin typeface="Comic Sans MS" pitchFamily="66" charset="0"/>
              </a:rPr>
            </a:br>
            <a:r>
              <a:rPr lang="es-ES" sz="2800" b="1" i="1">
                <a:latin typeface="Comic Sans MS" pitchFamily="66" charset="0"/>
              </a:rPr>
              <a:t>“Albergue Ecológico La Estancia”</a:t>
            </a:r>
          </a:p>
        </p:txBody>
      </p:sp>
      <p:pic>
        <p:nvPicPr>
          <p:cNvPr id="159747" name="Picture 3" descr="Logo Ecolodge en Español"/>
          <p:cNvPicPr>
            <a:picLocks noChangeAspect="1" noChangeArrowheads="1"/>
          </p:cNvPicPr>
          <p:nvPr/>
        </p:nvPicPr>
        <p:blipFill>
          <a:blip r:embed="rId2">
            <a:lum bright="6000"/>
          </a:blip>
          <a:srcRect/>
          <a:stretch>
            <a:fillRect/>
          </a:stretch>
        </p:blipFill>
        <p:spPr bwMode="auto">
          <a:xfrm>
            <a:off x="0" y="1557338"/>
            <a:ext cx="2065338" cy="29972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9748" name="Rectangle 4"/>
          <p:cNvSpPr>
            <a:spLocks noChangeArrowheads="1"/>
          </p:cNvSpPr>
          <p:nvPr/>
        </p:nvSpPr>
        <p:spPr bwMode="auto">
          <a:xfrm>
            <a:off x="2195513" y="1557338"/>
            <a:ext cx="6948487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8" tIns="45715" rIns="91428" bIns="45715"/>
          <a:lstStyle/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 la mística isla del Sol - Lago Titikaka, con linda vista del lago y cordillera Real de los Andes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Manejo sostenible: energías alternativas, solar y pasiva, reciclaje de agua, manejo de basura, recuperación de arquitectura tradicional, etc.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Inclusión real de los actores locales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es-MX" sz="22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59749" name="Picture 5" descr="Chaman en la Roca Sagrada"/>
          <p:cNvPicPr>
            <a:picLocks noChangeAspect="1" noChangeArrowheads="1"/>
          </p:cNvPicPr>
          <p:nvPr/>
        </p:nvPicPr>
        <p:blipFill>
          <a:blip r:embed="rId3">
            <a:lum bright="-18000" contrast="6000"/>
          </a:blip>
          <a:srcRect/>
          <a:stretch>
            <a:fillRect/>
          </a:stretch>
        </p:blipFill>
        <p:spPr bwMode="auto">
          <a:xfrm>
            <a:off x="5435600" y="4564063"/>
            <a:ext cx="3708400" cy="22939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59750" name="Picture 6" descr="Chincana ruins &amp; the lake"/>
          <p:cNvPicPr>
            <a:picLocks noChangeAspect="1" noChangeArrowheads="1"/>
          </p:cNvPicPr>
          <p:nvPr/>
        </p:nvPicPr>
        <p:blipFill>
          <a:blip r:embed="rId4">
            <a:lum bright="-12000"/>
          </a:blip>
          <a:srcRect/>
          <a:stretch>
            <a:fillRect/>
          </a:stretch>
        </p:blipFill>
        <p:spPr bwMode="auto">
          <a:xfrm>
            <a:off x="0" y="4506913"/>
            <a:ext cx="3132138" cy="23510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59751" name="Picture 7" descr="Atardecer del Ancohuma - Illampu"/>
          <p:cNvPicPr>
            <a:picLocks noChangeAspect="1" noChangeArrowheads="1"/>
          </p:cNvPicPr>
          <p:nvPr/>
        </p:nvPicPr>
        <p:blipFill>
          <a:blip r:embed="rId5">
            <a:lum bright="-6000" contrast="12000"/>
          </a:blip>
          <a:srcRect/>
          <a:stretch>
            <a:fillRect/>
          </a:stretch>
        </p:blipFill>
        <p:spPr bwMode="auto">
          <a:xfrm>
            <a:off x="2916238" y="4292600"/>
            <a:ext cx="2735262" cy="17637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8077200" cy="1143000"/>
          </a:xfrm>
        </p:spPr>
        <p:txBody>
          <a:bodyPr/>
          <a:lstStyle/>
          <a:p>
            <a:r>
              <a:rPr lang="es-ES" sz="3600" b="1" i="1">
                <a:latin typeface="Comic Sans MS" pitchFamily="66" charset="0"/>
              </a:rPr>
              <a:t>Albergue Ecológico La Estancia</a:t>
            </a:r>
            <a:r>
              <a:rPr lang="es-ES" sz="360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s-ES" sz="3600">
                <a:solidFill>
                  <a:srgbClr val="FF9900"/>
                </a:solidFill>
                <a:latin typeface="Comic Sans MS" pitchFamily="66" charset="0"/>
              </a:rPr>
            </a:br>
            <a:r>
              <a:rPr lang="es-ES" sz="2800">
                <a:solidFill>
                  <a:srgbClr val="FF9900"/>
                </a:solidFill>
                <a:latin typeface="Comic Sans MS" pitchFamily="66" charset="0"/>
              </a:rPr>
              <a:t>Isla del Sol – Lago Titikaka</a:t>
            </a:r>
          </a:p>
        </p:txBody>
      </p:sp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2627313" y="1268413"/>
            <a:ext cx="6516687" cy="536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8" tIns="45715" rIns="91428" bIns="45715"/>
          <a:lstStyle/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15 cabañas dobles, matrimoniales y 1 triple (total de 40 paxs), con baño privado y colectores solares.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1 restaurante y bar</a:t>
            </a:r>
          </a:p>
          <a:p>
            <a:pPr marL="231775" indent="-231775" algn="ctr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</a:t>
            </a:r>
            <a:r>
              <a:rPr lang="es-MX" sz="22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Todas con hermosas vistas del lago y Cordillera Real de Los Andes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es-MX" sz="2200" b="1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55652" name="Picture 4" descr="Our Indian village 11 07"/>
          <p:cNvPicPr>
            <a:picLocks noChangeAspect="1" noChangeArrowheads="1"/>
          </p:cNvPicPr>
          <p:nvPr/>
        </p:nvPicPr>
        <p:blipFill>
          <a:blip r:embed="rId2">
            <a:lum bright="-6000" contrast="6000"/>
          </a:blip>
          <a:srcRect/>
          <a:stretch>
            <a:fillRect/>
          </a:stretch>
        </p:blipFill>
        <p:spPr bwMode="auto">
          <a:xfrm>
            <a:off x="3851275" y="3836988"/>
            <a:ext cx="5292725" cy="302101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55653" name="Picture 5" descr="La Estancia - April 07"/>
          <p:cNvPicPr>
            <a:picLocks noChangeAspect="1" noChangeArrowheads="1"/>
          </p:cNvPicPr>
          <p:nvPr/>
        </p:nvPicPr>
        <p:blipFill>
          <a:blip r:embed="rId3">
            <a:lum bright="-12000"/>
          </a:blip>
          <a:srcRect/>
          <a:stretch>
            <a:fillRect/>
          </a:stretch>
        </p:blipFill>
        <p:spPr bwMode="auto">
          <a:xfrm>
            <a:off x="0" y="3859213"/>
            <a:ext cx="3995738" cy="29987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55654" name="Picture 6" descr="Ecolodge La Estancia - Twin 0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052513"/>
            <a:ext cx="2109788" cy="281146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25538"/>
          </a:xfrm>
        </p:spPr>
        <p:txBody>
          <a:bodyPr/>
          <a:lstStyle/>
          <a:p>
            <a:r>
              <a:rPr lang="es-ES" sz="3600" b="1">
                <a:solidFill>
                  <a:srgbClr val="FF9900"/>
                </a:solidFill>
                <a:latin typeface="Comic Sans MS" pitchFamily="66" charset="0"/>
              </a:rPr>
              <a:t>GASTRONOMÍA</a:t>
            </a:r>
            <a:r>
              <a:rPr lang="es-ES" sz="360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s-ES" sz="3600">
                <a:solidFill>
                  <a:srgbClr val="FF9900"/>
                </a:solidFill>
                <a:latin typeface="Comic Sans MS" pitchFamily="66" charset="0"/>
              </a:rPr>
            </a:br>
            <a:r>
              <a:rPr lang="es-ES" sz="3200">
                <a:solidFill>
                  <a:srgbClr val="FF9900"/>
                </a:solidFill>
                <a:latin typeface="Comic Sans MS" pitchFamily="66" charset="0"/>
              </a:rPr>
              <a:t>Recuperación de la cocina nacional</a:t>
            </a:r>
          </a:p>
        </p:txBody>
      </p:sp>
      <p:pic>
        <p:nvPicPr>
          <p:cNvPr id="168963" name="Picture 3" descr="Aptapi in Pilkokaina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lum bright="-6000"/>
          </a:blip>
          <a:srcRect/>
          <a:stretch>
            <a:fillRect/>
          </a:stretch>
        </p:blipFill>
        <p:spPr>
          <a:xfrm>
            <a:off x="6300788" y="4724400"/>
            <a:ext cx="2843212" cy="2133600"/>
          </a:xfrm>
          <a:noFill/>
          <a:ln w="12700">
            <a:solidFill>
              <a:srgbClr val="000000"/>
            </a:solidFill>
          </a:ln>
        </p:spPr>
      </p:pic>
      <p:sp>
        <p:nvSpPr>
          <p:cNvPr id="168964" name="Rectangle 4"/>
          <p:cNvSpPr>
            <a:spLocks noChangeArrowheads="1"/>
          </p:cNvSpPr>
          <p:nvPr/>
        </p:nvSpPr>
        <p:spPr bwMode="auto">
          <a:xfrm>
            <a:off x="3132138" y="1052513"/>
            <a:ext cx="6011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8" tIns="45715" rIns="91428" bIns="45715"/>
          <a:lstStyle/>
          <a:p>
            <a:pPr marL="365125" indent="-36512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4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Sopas andinas:</a:t>
            </a:r>
            <a:r>
              <a:rPr lang="es-MX" sz="24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quinua, chairo y verduras</a:t>
            </a:r>
          </a:p>
          <a:p>
            <a:pPr marL="365125" indent="-36512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4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Aptapi: </a:t>
            </a:r>
            <a:r>
              <a:rPr lang="es-MX" sz="24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queso, haba, choclo, ispi, pejerrey, trucha, papa, oca y huevo.</a:t>
            </a:r>
          </a:p>
          <a:p>
            <a:pPr marL="365125" indent="-36512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s-MX" sz="24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</a:t>
            </a:r>
            <a:r>
              <a:rPr lang="en-US" sz="24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=&gt; </a:t>
            </a:r>
            <a:r>
              <a:rPr lang="es-MX" sz="20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Sirve para vegetarianos y otros</a:t>
            </a:r>
          </a:p>
          <a:p>
            <a:pPr marL="365125" indent="-36512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4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Huatía: </a:t>
            </a:r>
            <a:r>
              <a:rPr lang="es-MX" sz="24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cerdo, pollo, papa, oca, camote, verduras cocidas y ensaladas.</a:t>
            </a:r>
          </a:p>
          <a:p>
            <a:pPr marL="365125" indent="-36512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4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Picaditos:</a:t>
            </a:r>
            <a:r>
              <a:rPr lang="es-MX" sz="24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pasancalla, tostado, tarwi, plátano frito, etc.</a:t>
            </a:r>
            <a:endParaRPr lang="es-MX" sz="22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68965" name="Picture 5" descr="La watia lista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lum bright="-12000"/>
          </a:blip>
          <a:srcRect/>
          <a:stretch>
            <a:fillRect/>
          </a:stretch>
        </p:blipFill>
        <p:spPr>
          <a:xfrm>
            <a:off x="0" y="2708275"/>
            <a:ext cx="3114675" cy="4149725"/>
          </a:xfrm>
          <a:noFill/>
          <a:ln w="12700">
            <a:solidFill>
              <a:srgbClr val="000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68413"/>
          </a:xfrm>
        </p:spPr>
        <p:txBody>
          <a:bodyPr/>
          <a:lstStyle/>
          <a:p>
            <a:r>
              <a:rPr lang="es-ES" sz="4000" b="1">
                <a:solidFill>
                  <a:srgbClr val="FF9900"/>
                </a:solidFill>
                <a:latin typeface="Comic Sans MS" pitchFamily="66" charset="0"/>
              </a:rPr>
              <a:t>GASTRONOMÍA</a:t>
            </a:r>
            <a:br>
              <a:rPr lang="es-ES" sz="4000" b="1">
                <a:solidFill>
                  <a:srgbClr val="FF9900"/>
                </a:solidFill>
                <a:latin typeface="Comic Sans MS" pitchFamily="66" charset="0"/>
              </a:rPr>
            </a:br>
            <a:r>
              <a:rPr lang="es-ES" sz="3200">
                <a:solidFill>
                  <a:srgbClr val="FF9900"/>
                </a:solidFill>
                <a:latin typeface="Comic Sans MS" pitchFamily="66" charset="0"/>
              </a:rPr>
              <a:t>Adaptación al gusto del turista</a:t>
            </a:r>
          </a:p>
        </p:txBody>
      </p:sp>
      <p:pic>
        <p:nvPicPr>
          <p:cNvPr id="169987" name="Picture 3" descr="Breakfast buffet in La Estancia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4292600"/>
            <a:ext cx="3419475" cy="2565400"/>
          </a:xfrm>
          <a:noFill/>
          <a:ln w="12700">
            <a:solidFill>
              <a:srgbClr val="000000"/>
            </a:solidFill>
          </a:ln>
        </p:spPr>
      </p:pic>
      <p:pic>
        <p:nvPicPr>
          <p:cNvPr id="169988" name="Picture 4" descr="Desayuno buffet del ecolodge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lum bright="-12000"/>
          </a:blip>
          <a:srcRect/>
          <a:stretch>
            <a:fillRect/>
          </a:stretch>
        </p:blipFill>
        <p:spPr>
          <a:xfrm>
            <a:off x="5795963" y="4344988"/>
            <a:ext cx="3348037" cy="2513012"/>
          </a:xfrm>
          <a:noFill/>
          <a:ln w="12700">
            <a:solidFill>
              <a:srgbClr val="000000"/>
            </a:solidFill>
          </a:ln>
        </p:spPr>
      </p:pic>
      <p:sp>
        <p:nvSpPr>
          <p:cNvPr id="169989" name="Rectangle 5"/>
          <p:cNvSpPr>
            <a:spLocks noChangeArrowheads="1"/>
          </p:cNvSpPr>
          <p:nvPr/>
        </p:nvSpPr>
        <p:spPr bwMode="auto">
          <a:xfrm>
            <a:off x="3419475" y="1268413"/>
            <a:ext cx="57245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8" tIns="45715" rIns="91428" bIns="45715"/>
          <a:lstStyle/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4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Desayuno buffet: </a:t>
            </a:r>
            <a:r>
              <a:rPr lang="es-MX" sz="24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yogurt, leche, jugos naturales, frutas, queso, huevo, cereales, café, te y mates.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4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Almuerzo y cena: </a:t>
            </a:r>
            <a:r>
              <a:rPr lang="es-MX" sz="24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pescado, carne, pollo y vegetariano (a elección). Siempre verduras cocidas!!!</a:t>
            </a:r>
            <a:endParaRPr lang="es-MX" sz="2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es-MX" sz="22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69990" name="Picture 6" descr="Restaurant of La Estancia"/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lum bright="-6000" contrast="6000"/>
          </a:blip>
          <a:srcRect/>
          <a:stretch>
            <a:fillRect/>
          </a:stretch>
        </p:blipFill>
        <p:spPr>
          <a:xfrm>
            <a:off x="0" y="1757363"/>
            <a:ext cx="3419475" cy="2565400"/>
          </a:xfrm>
          <a:noFill/>
          <a:ln w="12700">
            <a:solidFill>
              <a:srgbClr val="000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68413"/>
          </a:xfrm>
        </p:spPr>
        <p:txBody>
          <a:bodyPr/>
          <a:lstStyle/>
          <a:p>
            <a:r>
              <a:rPr lang="es-ES" sz="4000" b="1">
                <a:solidFill>
                  <a:srgbClr val="FF9900"/>
                </a:solidFill>
                <a:latin typeface="Comic Sans MS" pitchFamily="66" charset="0"/>
              </a:rPr>
              <a:t>GASTRONOMÍA</a:t>
            </a:r>
            <a:br>
              <a:rPr lang="es-ES" sz="4000" b="1">
                <a:solidFill>
                  <a:srgbClr val="FF9900"/>
                </a:solidFill>
                <a:latin typeface="Comic Sans MS" pitchFamily="66" charset="0"/>
              </a:rPr>
            </a:br>
            <a:r>
              <a:rPr lang="es-ES" sz="3200">
                <a:solidFill>
                  <a:srgbClr val="FF9900"/>
                </a:solidFill>
                <a:latin typeface="Comic Sans MS" pitchFamily="66" charset="0"/>
              </a:rPr>
              <a:t>Lecciones aprendidas</a:t>
            </a:r>
          </a:p>
        </p:txBody>
      </p:sp>
      <p:pic>
        <p:nvPicPr>
          <p:cNvPr id="172035" name="Picture 3" descr="Breakfast buffet in La Estancia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4400550"/>
            <a:ext cx="3276600" cy="2457450"/>
          </a:xfrm>
          <a:noFill/>
          <a:ln w="12700">
            <a:solidFill>
              <a:srgbClr val="000000"/>
            </a:solidFill>
          </a:ln>
        </p:spPr>
      </p:pic>
      <p:pic>
        <p:nvPicPr>
          <p:cNvPr id="172036" name="Picture 4" descr="Desayuno buffet del ecolodge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lum bright="-12000"/>
          </a:blip>
          <a:srcRect/>
          <a:stretch>
            <a:fillRect/>
          </a:stretch>
        </p:blipFill>
        <p:spPr>
          <a:xfrm>
            <a:off x="5795963" y="4344988"/>
            <a:ext cx="3348037" cy="2513012"/>
          </a:xfrm>
          <a:noFill/>
          <a:ln w="12700">
            <a:solidFill>
              <a:srgbClr val="000000"/>
            </a:solidFill>
          </a:ln>
        </p:spPr>
      </p:pic>
      <p:sp>
        <p:nvSpPr>
          <p:cNvPr id="172037" name="Rectangle 5"/>
          <p:cNvSpPr>
            <a:spLocks noChangeArrowheads="1"/>
          </p:cNvSpPr>
          <p:nvPr/>
        </p:nvSpPr>
        <p:spPr bwMode="auto">
          <a:xfrm>
            <a:off x="3419475" y="1268413"/>
            <a:ext cx="57245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8" tIns="45715" rIns="91428" bIns="45715"/>
          <a:lstStyle/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4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Cuidar la salud del turista, no está acostumbrado a todo lo nuestro. La solución es la fusión </a:t>
            </a:r>
            <a:r>
              <a:rPr lang="en-US" sz="2400" b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=&gt; Moda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4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La higiene es vital, a todo nivel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La rotación en el área rural es una realidad, se debe prever y vivir con ello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La creatividad te posiciona en el mercado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es-MX" sz="22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72038" name="Picture 6" descr="Restaurant of La Estancia"/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lum bright="-6000" contrast="6000"/>
          </a:blip>
          <a:srcRect/>
          <a:stretch>
            <a:fillRect/>
          </a:stretch>
        </p:blipFill>
        <p:spPr>
          <a:xfrm>
            <a:off x="0" y="1952625"/>
            <a:ext cx="3276600" cy="2457450"/>
          </a:xfrm>
          <a:noFill/>
          <a:ln w="12700">
            <a:solidFill>
              <a:srgbClr val="000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68413"/>
          </a:xfrm>
        </p:spPr>
        <p:txBody>
          <a:bodyPr/>
          <a:lstStyle/>
          <a:p>
            <a:r>
              <a:rPr lang="en-US" b="1">
                <a:solidFill>
                  <a:srgbClr val="FF9900"/>
                </a:solidFill>
              </a:rPr>
              <a:t>Educación</a:t>
            </a:r>
            <a:br>
              <a:rPr lang="en-US" b="1">
                <a:solidFill>
                  <a:srgbClr val="FF9900"/>
                </a:solidFill>
              </a:rPr>
            </a:br>
            <a:r>
              <a:rPr lang="en-US" sz="3200">
                <a:solidFill>
                  <a:srgbClr val="FF9900"/>
                </a:solidFill>
              </a:rPr>
              <a:t>Siempre basado en la sostenibilidad</a:t>
            </a:r>
            <a:endParaRPr lang="es-ES" sz="3200">
              <a:solidFill>
                <a:srgbClr val="FF9900"/>
              </a:solidFill>
            </a:endParaRPr>
          </a:p>
        </p:txBody>
      </p:sp>
      <p:graphicFrame>
        <p:nvGraphicFramePr>
          <p:cNvPr id="175107" name="Diagram 3"/>
          <p:cNvGraphicFramePr>
            <a:graphicFrameLocks/>
          </p:cNvGraphicFramePr>
          <p:nvPr>
            <p:ph idx="1"/>
          </p:nvPr>
        </p:nvGraphicFramePr>
        <p:xfrm>
          <a:off x="457200" y="1600200"/>
          <a:ext cx="8229600" cy="4530725"/>
        </p:xfrm>
        <a:graphic>
          <a:graphicData uri="http://schemas.openxmlformats.org/drawingml/2006/compatibility">
            <com:legacyDrawing xmlns:com="http://schemas.openxmlformats.org/drawingml/2006/compatibility" spid="_x0000_s17510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258888" y="0"/>
            <a:ext cx="7885112" cy="1052513"/>
          </a:xfrm>
        </p:spPr>
        <p:txBody>
          <a:bodyPr/>
          <a:lstStyle/>
          <a:p>
            <a:r>
              <a:rPr lang="es-ES" sz="4000" b="1">
                <a:solidFill>
                  <a:srgbClr val="FF9900"/>
                </a:solidFill>
                <a:latin typeface="Comic Sans MS" pitchFamily="66" charset="0"/>
              </a:rPr>
              <a:t>Educación</a:t>
            </a:r>
            <a:br>
              <a:rPr lang="es-ES" sz="4000" b="1">
                <a:solidFill>
                  <a:srgbClr val="FF9900"/>
                </a:solidFill>
                <a:latin typeface="Comic Sans MS" pitchFamily="66" charset="0"/>
              </a:rPr>
            </a:br>
            <a:r>
              <a:rPr lang="es-ES" sz="3200">
                <a:solidFill>
                  <a:srgbClr val="FF9900"/>
                </a:solidFill>
                <a:latin typeface="Comic Sans MS" pitchFamily="66" charset="0"/>
              </a:rPr>
              <a:t>Lecciones aprendidas</a:t>
            </a:r>
          </a:p>
        </p:txBody>
      </p:sp>
      <p:pic>
        <p:nvPicPr>
          <p:cNvPr id="166916" name="Picture 4" descr="Extrayendo sal"/>
          <p:cNvPicPr>
            <a:picLocks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076825" y="5089525"/>
            <a:ext cx="4067175" cy="1768475"/>
          </a:xfrm>
          <a:noFill/>
          <a:ln w="12700">
            <a:solidFill>
              <a:srgbClr val="000000"/>
            </a:solidFill>
          </a:ln>
        </p:spPr>
      </p:pic>
      <p:pic>
        <p:nvPicPr>
          <p:cNvPr id="166918" name="Picture 6" descr="Concepción y su carretón"/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lum contrast="6000"/>
          </a:blip>
          <a:srcRect/>
          <a:stretch>
            <a:fillRect/>
          </a:stretch>
        </p:blipFill>
        <p:spPr>
          <a:xfrm>
            <a:off x="0" y="4999038"/>
            <a:ext cx="2771775" cy="1858962"/>
          </a:xfrm>
          <a:noFill/>
          <a:ln w="12700">
            <a:solidFill>
              <a:srgbClr val="000000"/>
            </a:solidFill>
          </a:ln>
        </p:spPr>
      </p:pic>
      <p:pic>
        <p:nvPicPr>
          <p:cNvPr id="166920" name="Picture 8" descr="Biking in Chuspipata"/>
          <p:cNvPicPr>
            <a:picLocks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2924175"/>
            <a:ext cx="2771775" cy="2078038"/>
          </a:xfrm>
          <a:noFill/>
          <a:ln w="12700">
            <a:solidFill>
              <a:srgbClr val="000000"/>
            </a:solidFill>
          </a:ln>
        </p:spPr>
      </p:pic>
      <p:sp>
        <p:nvSpPr>
          <p:cNvPr id="166915" name="Rectangle 3"/>
          <p:cNvSpPr>
            <a:spLocks noChangeArrowheads="1"/>
          </p:cNvSpPr>
          <p:nvPr/>
        </p:nvSpPr>
        <p:spPr bwMode="auto">
          <a:xfrm>
            <a:off x="2771775" y="1196975"/>
            <a:ext cx="6804025" cy="566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8" tIns="45715" rIns="91428" bIns="45715"/>
          <a:lstStyle/>
          <a:p>
            <a:pPr marL="231775" indent="-231775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Procesos continuos de capacitación, que garanticen aprendizaje y dinamismo.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Realidad de rotación alta, por problemas de género, sociales y culturales. Formar a más para prever.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Incorporar proyectos locales de calidad, e inclusión real en la cadena de trabajo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Se necesita el apoyo del estado fundamentalmente local, muy dividido y político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La gestión comunitaria basada en el sindicato, que tiene su origen colonial, de cambio anual. Trunca procesos de gestión continua y efectiva.</a:t>
            </a:r>
          </a:p>
        </p:txBody>
      </p:sp>
      <p:pic>
        <p:nvPicPr>
          <p:cNvPr id="166922" name="Picture 10" descr="Cal Orcko en SRE"/>
          <p:cNvPicPr>
            <a:picLocks noChangeAspect="1" noChangeArrowheads="1"/>
          </p:cNvPicPr>
          <p:nvPr>
            <p:ph sz="quarter" idx="4"/>
          </p:nvPr>
        </p:nvPicPr>
        <p:blipFill>
          <a:blip r:embed="rId5" cstate="print">
            <a:lum bright="-6000" contrast="6000"/>
          </a:blip>
          <a:srcRect/>
          <a:stretch>
            <a:fillRect/>
          </a:stretch>
        </p:blipFill>
        <p:spPr>
          <a:xfrm>
            <a:off x="2771775" y="5076825"/>
            <a:ext cx="2376488" cy="1781175"/>
          </a:xfrm>
          <a:noFill/>
          <a:ln w="12700">
            <a:solidFill>
              <a:srgbClr val="000000"/>
            </a:solidFill>
          </a:ln>
        </p:spPr>
      </p:pic>
      <p:pic>
        <p:nvPicPr>
          <p:cNvPr id="166925" name="Picture 13" descr="Aptapi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114425"/>
            <a:ext cx="2771775" cy="18446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2051050" y="0"/>
            <a:ext cx="6635750" cy="981075"/>
          </a:xfrm>
        </p:spPr>
        <p:txBody>
          <a:bodyPr/>
          <a:lstStyle/>
          <a:p>
            <a:r>
              <a:rPr lang="es-ES" sz="3600" b="1">
                <a:solidFill>
                  <a:srgbClr val="FF9900"/>
                </a:solidFill>
                <a:latin typeface="Comic Sans MS" pitchFamily="66" charset="0"/>
              </a:rPr>
              <a:t>Turismo comunitario</a:t>
            </a:r>
            <a:endParaRPr lang="es-ES" sz="3200" b="1">
              <a:solidFill>
                <a:srgbClr val="FF9900"/>
              </a:solidFill>
              <a:latin typeface="Comic Sans MS" pitchFamily="66" charset="0"/>
            </a:endParaRPr>
          </a:p>
        </p:txBody>
      </p:sp>
      <p:pic>
        <p:nvPicPr>
          <p:cNvPr id="167940" name="Picture 4" descr="Burros trayendo agua"/>
          <p:cNvPicPr>
            <a:picLocks noChangeAspect="1" noChangeArrowheads="1"/>
          </p:cNvPicPr>
          <p:nvPr>
            <p:ph sz="quarter" idx="3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4792663"/>
            <a:ext cx="2771775" cy="2065337"/>
          </a:xfrm>
          <a:noFill/>
          <a:ln w="12700">
            <a:solidFill>
              <a:srgbClr val="000000"/>
            </a:solidFill>
          </a:ln>
        </p:spPr>
      </p:pic>
      <p:pic>
        <p:nvPicPr>
          <p:cNvPr id="167941" name="Picture 5" descr="Empresa de botes"/>
          <p:cNvPicPr>
            <a:picLocks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2708275"/>
            <a:ext cx="2771775" cy="2079625"/>
          </a:xfrm>
          <a:noFill/>
          <a:ln w="12700">
            <a:solidFill>
              <a:srgbClr val="000000"/>
            </a:solidFill>
          </a:ln>
        </p:spPr>
      </p:pic>
      <p:sp>
        <p:nvSpPr>
          <p:cNvPr id="167942" name="Rectangle 6"/>
          <p:cNvSpPr>
            <a:spLocks noChangeArrowheads="1"/>
          </p:cNvSpPr>
          <p:nvPr/>
        </p:nvSpPr>
        <p:spPr bwMode="auto">
          <a:xfrm>
            <a:off x="2843213" y="908050"/>
            <a:ext cx="6300787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8" tIns="45715" rIns="91428" bIns="45715"/>
          <a:lstStyle/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Somos un actor principal de la cadena que garantiza unos 4,000 clientes de alto gasto/año en el lago (sostenibilidad)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Hemos ayudado en la formación de micro empresas unipersonales, familiares y comunitarias exitosas: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s-MX" sz="2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- Botes locales modificados (2 motores, asientos cómodos, chalecos salvavidas). De comunarios a asociación: Sol Tours y Mallku Tours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s-MX" sz="2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- Restaurante comunitario (Pilkokaina – G. Pusari)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s-MX" sz="2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- Transporte de agua, equipaje e insumos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s-MX" sz="2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- Trabaja solo personal de la isla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s-MX" sz="2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- Artesanía local y venta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s-MX" sz="20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- Mantenimiento y construcción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s-MX" sz="2400" b="1" i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</a:t>
            </a:r>
            <a:r>
              <a:rPr lang="en-US" sz="2400" b="1" i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=</a:t>
            </a:r>
            <a:r>
              <a:rPr lang="en-US" sz="3200" b="1" i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&gt;</a:t>
            </a:r>
            <a:r>
              <a:rPr lang="es-MX" sz="2400" b="1" i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Modelo inclusivo de trabajo</a:t>
            </a:r>
            <a:endParaRPr lang="es-MX" sz="2200" b="1" i="1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es-MX" sz="2200" b="1" i="1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67943" name="Picture 7" descr="Fotos Gemelitos 010"/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print">
            <a:lum bright="-6000" contrast="6000"/>
          </a:blip>
          <a:srcRect/>
          <a:stretch>
            <a:fillRect/>
          </a:stretch>
        </p:blipFill>
        <p:spPr>
          <a:xfrm>
            <a:off x="0" y="620713"/>
            <a:ext cx="2808288" cy="2108200"/>
          </a:xfrm>
          <a:noFill/>
          <a:ln w="12700">
            <a:solidFill>
              <a:srgbClr val="000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1763713" y="0"/>
            <a:ext cx="7380287" cy="908050"/>
          </a:xfrm>
        </p:spPr>
        <p:txBody>
          <a:bodyPr/>
          <a:lstStyle/>
          <a:p>
            <a:r>
              <a:rPr lang="es-ES" sz="3600" b="1">
                <a:solidFill>
                  <a:srgbClr val="FF9900"/>
                </a:solidFill>
                <a:latin typeface="Comic Sans MS" pitchFamily="66" charset="0"/>
              </a:rPr>
              <a:t>Turismo comunitario</a:t>
            </a:r>
            <a:endParaRPr lang="es-ES" sz="3200" b="1">
              <a:solidFill>
                <a:srgbClr val="FF9900"/>
              </a:solidFill>
              <a:latin typeface="Comic Sans MS" pitchFamily="66" charset="0"/>
            </a:endParaRPr>
          </a:p>
        </p:txBody>
      </p:sp>
      <p:pic>
        <p:nvPicPr>
          <p:cNvPr id="173067" name="Picture 11" descr="Chalalan y sus cabañas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824163"/>
            <a:ext cx="2916238" cy="1857375"/>
          </a:xfrm>
          <a:noFill/>
          <a:ln w="12700">
            <a:solidFill>
              <a:srgbClr val="000000"/>
            </a:solidFill>
          </a:ln>
        </p:spPr>
      </p:pic>
      <p:pic>
        <p:nvPicPr>
          <p:cNvPr id="173068" name="Picture 12" descr="Pano_2H_Hotel_Ojo_de_Perdiz__May_07"/>
          <p:cNvPicPr>
            <a:picLocks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2916238" y="4891088"/>
            <a:ext cx="6227762" cy="1966912"/>
          </a:xfrm>
          <a:noFill/>
          <a:ln w="12700">
            <a:solidFill>
              <a:srgbClr val="000000"/>
            </a:solidFill>
          </a:ln>
        </p:spPr>
      </p:pic>
      <p:sp>
        <p:nvSpPr>
          <p:cNvPr id="173061" name="Rectangle 5"/>
          <p:cNvSpPr>
            <a:spLocks noChangeArrowheads="1"/>
          </p:cNvSpPr>
          <p:nvPr/>
        </p:nvSpPr>
        <p:spPr bwMode="auto">
          <a:xfrm>
            <a:off x="2843213" y="765175"/>
            <a:ext cx="6300787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8" tIns="45715" rIns="91428" bIns="45715"/>
          <a:lstStyle/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Principal vendedor de los proyectos comunitarios más importantes del país: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s-MX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- Ecolodge Chalalan. PN Madidi                     (300 paxs)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s-MX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- Ecolodge Tomarapi. PN Sajama                  (200 paxs)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s-MX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- Red Tayka. Salar de Uyuni y la REA            (600 paxs)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s-MX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- La Estancia – Lago Titikaka                      (3.200 paxs)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Promoción continúa en el interior y exterior del país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es-MX" sz="2400" b="1" i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	</a:t>
            </a:r>
            <a:r>
              <a:rPr lang="en-US" sz="2400" b="1" i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=</a:t>
            </a:r>
            <a:r>
              <a:rPr lang="en-US" sz="3200" b="1" i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&gt;</a:t>
            </a:r>
            <a:r>
              <a:rPr lang="es-MX" sz="2400" b="1" i="1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Modelo inclusivo de trabajo, parte de la cadena organizada (20%)</a:t>
            </a:r>
            <a:endParaRPr lang="es-MX" sz="2200" b="1" i="1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es-MX" sz="2200" b="1" i="1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73070" name="Picture 14" descr="TH 08"/>
          <p:cNvPicPr>
            <a:picLocks noChangeAspect="1" noChangeArrowheads="1"/>
          </p:cNvPicPr>
          <p:nvPr>
            <p:ph sz="quarter" idx="4"/>
          </p:nvPr>
        </p:nvPicPr>
        <p:blipFill>
          <a:blip r:embed="rId4" cstate="print">
            <a:lum bright="-12000" contrast="12000"/>
          </a:blip>
          <a:srcRect/>
          <a:stretch>
            <a:fillRect/>
          </a:stretch>
        </p:blipFill>
        <p:spPr>
          <a:xfrm>
            <a:off x="0" y="677863"/>
            <a:ext cx="2843213" cy="2132012"/>
          </a:xfrm>
          <a:noFill/>
          <a:ln w="12700">
            <a:solidFill>
              <a:srgbClr val="000000"/>
            </a:solidFill>
          </a:ln>
        </p:spPr>
      </p:pic>
      <p:pic>
        <p:nvPicPr>
          <p:cNvPr id="173066" name="Picture 10" descr="Ecolodge Tomarapi &amp; Sajama"/>
          <p:cNvPicPr>
            <a:picLocks noChangeAspect="1" noChangeArrowheads="1"/>
          </p:cNvPicPr>
          <p:nvPr>
            <p:ph sz="quarter" idx="1"/>
          </p:nvPr>
        </p:nvPicPr>
        <p:blipFill>
          <a:blip r:embed="rId5" cstate="print">
            <a:lum bright="6000" contrast="6000"/>
          </a:blip>
          <a:srcRect/>
          <a:stretch>
            <a:fillRect/>
          </a:stretch>
        </p:blipFill>
        <p:spPr>
          <a:xfrm>
            <a:off x="0" y="4668838"/>
            <a:ext cx="2919413" cy="2189162"/>
          </a:xfrm>
          <a:noFill/>
          <a:ln w="12700">
            <a:solidFill>
              <a:srgbClr val="000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r>
              <a:rPr lang="es-ES" sz="3600" b="1">
                <a:solidFill>
                  <a:srgbClr val="FF9900"/>
                </a:solidFill>
                <a:latin typeface="Comic Sans MS" pitchFamily="66" charset="0"/>
              </a:rPr>
              <a:t>Revalorización cultural y manejo ambiental</a:t>
            </a:r>
            <a:endParaRPr lang="es-ES" sz="3200" b="1">
              <a:solidFill>
                <a:srgbClr val="FF9900"/>
              </a:solidFill>
              <a:latin typeface="Comic Sans MS" pitchFamily="66" charset="0"/>
            </a:endParaRPr>
          </a:p>
        </p:txBody>
      </p:sp>
      <p:pic>
        <p:nvPicPr>
          <p:cNvPr id="171011" name="Picture 3" descr="Our Indian village - Feb 08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lum bright="-6000"/>
          </a:blip>
          <a:srcRect/>
          <a:stretch>
            <a:fillRect/>
          </a:stretch>
        </p:blipFill>
        <p:spPr>
          <a:xfrm>
            <a:off x="4140200" y="3773488"/>
            <a:ext cx="5003800" cy="3084512"/>
          </a:xfrm>
          <a:noFill/>
          <a:ln w="12700">
            <a:solidFill>
              <a:srgbClr val="000000"/>
            </a:solidFill>
          </a:ln>
        </p:spPr>
      </p:pic>
      <p:pic>
        <p:nvPicPr>
          <p:cNvPr id="171012" name="Picture 4" descr="New cabins"/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lum bright="-6000"/>
          </a:blip>
          <a:srcRect/>
          <a:stretch>
            <a:fillRect/>
          </a:stretch>
        </p:blipFill>
        <p:spPr>
          <a:xfrm>
            <a:off x="0" y="3765550"/>
            <a:ext cx="4284663" cy="3092450"/>
          </a:xfrm>
          <a:noFill/>
          <a:ln w="12700">
            <a:solidFill>
              <a:srgbClr val="000000"/>
            </a:solidFill>
          </a:ln>
        </p:spPr>
      </p:pic>
      <p:sp>
        <p:nvSpPr>
          <p:cNvPr id="171013" name="Rectangle 5"/>
          <p:cNvSpPr>
            <a:spLocks noChangeArrowheads="1"/>
          </p:cNvSpPr>
          <p:nvPr/>
        </p:nvSpPr>
        <p:spPr bwMode="auto">
          <a:xfrm>
            <a:off x="3419475" y="1268413"/>
            <a:ext cx="57245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8" tIns="45715" rIns="91428" bIns="45715"/>
          <a:lstStyle/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4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Todo en un ambiente que recupera la arquitectura andina: sencilla, cómoda y mostrando su rico legado cultural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4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Usa los principios de sostenibilidad ambiental: reciclaje de agua, manejo de basura y energías alternativas.</a:t>
            </a:r>
            <a:endParaRPr lang="es-MX" sz="22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  <p:pic>
        <p:nvPicPr>
          <p:cNvPr id="171014" name="Picture 6" descr="Restaurant of La Estancia"/>
          <p:cNvPicPr>
            <a:picLocks noChangeAspect="1" noChangeArrowheads="1"/>
          </p:cNvPicPr>
          <p:nvPr>
            <p:ph sz="quarter" idx="2"/>
          </p:nvPr>
        </p:nvPicPr>
        <p:blipFill>
          <a:blip r:embed="rId4">
            <a:lum bright="-6000"/>
          </a:blip>
          <a:srcRect/>
          <a:stretch>
            <a:fillRect/>
          </a:stretch>
        </p:blipFill>
        <p:spPr>
          <a:xfrm>
            <a:off x="0" y="1235075"/>
            <a:ext cx="3348038" cy="2511425"/>
          </a:xfrm>
          <a:noFill/>
          <a:ln w="12700">
            <a:solidFill>
              <a:srgbClr val="000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3429000"/>
          </a:xfrm>
        </p:spPr>
        <p:txBody>
          <a:bodyPr/>
          <a:lstStyle/>
          <a:p>
            <a:r>
              <a:rPr lang="es-ES" sz="2800">
                <a:solidFill>
                  <a:srgbClr val="FF9900"/>
                </a:solidFill>
                <a:latin typeface="Comic Sans MS" pitchFamily="66" charset="0"/>
              </a:rPr>
              <a:t>Debemos trabajar en equipo, fortaleciendo la cadena turística organizada,</a:t>
            </a:r>
            <a:br>
              <a:rPr lang="es-ES" sz="2800">
                <a:solidFill>
                  <a:srgbClr val="FF9900"/>
                </a:solidFill>
                <a:latin typeface="Comic Sans MS" pitchFamily="66" charset="0"/>
              </a:rPr>
            </a:br>
            <a:r>
              <a:rPr lang="es-ES" sz="2800">
                <a:solidFill>
                  <a:srgbClr val="FF9900"/>
                </a:solidFill>
                <a:latin typeface="Comic Sans MS" pitchFamily="66" charset="0"/>
              </a:rPr>
              <a:t>combatiendo la informalidad y poca formación</a:t>
            </a:r>
            <a:br>
              <a:rPr lang="es-ES" sz="2800">
                <a:solidFill>
                  <a:srgbClr val="FF9900"/>
                </a:solidFill>
                <a:latin typeface="Comic Sans MS" pitchFamily="66" charset="0"/>
              </a:rPr>
            </a:br>
            <a:r>
              <a:rPr lang="es-ES" sz="2800">
                <a:solidFill>
                  <a:srgbClr val="FF9900"/>
                </a:solidFill>
                <a:latin typeface="Comic Sans MS" pitchFamily="66" charset="0"/>
              </a:rPr>
              <a:t/>
            </a:r>
            <a:br>
              <a:rPr lang="es-ES" sz="2800">
                <a:solidFill>
                  <a:srgbClr val="FF9900"/>
                </a:solidFill>
                <a:latin typeface="Comic Sans MS" pitchFamily="66" charset="0"/>
              </a:rPr>
            </a:br>
            <a:r>
              <a:rPr lang="es-ES" sz="3200">
                <a:solidFill>
                  <a:srgbClr val="FF9900"/>
                </a:solidFill>
                <a:latin typeface="Comic Sans MS" pitchFamily="66" charset="0"/>
              </a:rPr>
              <a:t>GRACIAS</a:t>
            </a:r>
            <a:endParaRPr lang="es-ES" sz="2000">
              <a:solidFill>
                <a:srgbClr val="FF9900"/>
              </a:solidFill>
              <a:latin typeface="Comic Sans MS" pitchFamily="66" charset="0"/>
            </a:endParaRPr>
          </a:p>
        </p:txBody>
      </p:sp>
      <p:pic>
        <p:nvPicPr>
          <p:cNvPr id="176131" name="Picture 3" descr="Llamitas y el lago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64163" y="4300538"/>
            <a:ext cx="3779837" cy="2557462"/>
          </a:xfrm>
          <a:noFill/>
          <a:ln w="12700">
            <a:solidFill>
              <a:srgbClr val="000000"/>
            </a:solidFill>
          </a:ln>
        </p:spPr>
      </p:pic>
      <p:pic>
        <p:nvPicPr>
          <p:cNvPr id="176132" name="Picture 4" descr="Caminando en la Isla del Sol"/>
          <p:cNvPicPr>
            <a:picLocks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4341813"/>
            <a:ext cx="3779838" cy="2516187"/>
          </a:xfrm>
          <a:noFill/>
          <a:ln w="12700">
            <a:solidFill>
              <a:srgbClr val="000000"/>
            </a:solidFill>
          </a:ln>
        </p:spPr>
      </p:pic>
      <p:pic>
        <p:nvPicPr>
          <p:cNvPr id="176135" name="Picture 7" descr="Grupo Magri en los 30 años"/>
          <p:cNvPicPr>
            <a:picLocks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3203575" y="3357563"/>
            <a:ext cx="2449513" cy="2019300"/>
          </a:xfrm>
          <a:noFill/>
          <a:ln w="12700">
            <a:solidFill>
              <a:srgbClr val="000000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s-ES" sz="3600">
                <a:solidFill>
                  <a:srgbClr val="FF9900"/>
                </a:solidFill>
                <a:latin typeface="Comic Sans MS" pitchFamily="66" charset="0"/>
              </a:rPr>
              <a:t>Gastronomía</a:t>
            </a:r>
            <a:endParaRPr lang="es-ES" sz="3200">
              <a:solidFill>
                <a:srgbClr val="FF9900"/>
              </a:solidFill>
              <a:latin typeface="Comic Sans MS" pitchFamily="66" charset="0"/>
            </a:endParaRPr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2195513" y="1125538"/>
            <a:ext cx="6948487" cy="550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8" tIns="45715" rIns="91428" bIns="45715"/>
          <a:lstStyle/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Elevar la calidad de la oferta boliviana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Recuperar la tradición culinaria boliviana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r>
              <a:rPr lang="es-MX" sz="220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Incorporar proyectos locales de calidad, privados urbanos y comunitarios</a:t>
            </a: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es-MX" sz="2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es-MX" sz="220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  <a:p>
            <a:pPr marL="231775" indent="-231775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</a:pPr>
            <a:endParaRPr lang="es-MX" sz="2200">
              <a:effectLst>
                <a:outerShdw blurRad="38100" dist="38100" dir="2700000" algn="tl">
                  <a:srgbClr val="00000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lobo">
  <a:themeElements>
    <a:clrScheme name="Globo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o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obo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o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3897</TotalTime>
  <Words>477</Words>
  <Application>Microsoft Office PowerPoint</Application>
  <PresentationFormat>Presentación en pantalla (4:3)</PresentationFormat>
  <Paragraphs>63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Arial</vt:lpstr>
      <vt:lpstr>Times New Roman</vt:lpstr>
      <vt:lpstr>Verdana</vt:lpstr>
      <vt:lpstr>Wingdings</vt:lpstr>
      <vt:lpstr>Comic Sans MS</vt:lpstr>
      <vt:lpstr>Tahoma</vt:lpstr>
      <vt:lpstr>Globo</vt:lpstr>
      <vt:lpstr>     "GASTRONOMÍA, EDUCACIÓN         Y TURISMO COMUNITARIO“  XIX CONGRESO PANAMERICANO DE ESCUELAS DE HOTELERÍA, GASTRONOMÍA Y TURISMO, CONPEHT – BOLIVIA 2009                     Ing. Jorge Cárdenas Robles                       Gerente de Producto y Ventas - Magri Turismo                            Consultor en Turismo Sostenible                            Email: jorge.cardenas@magriturismo.com                       La Paz, 28 de Octubre de 2009</vt:lpstr>
      <vt:lpstr>Que hizo Magri Turismo en 36 años</vt:lpstr>
      <vt:lpstr>RESPONSABILIDAD SOCIAL EMPRESARIAL Modelo Privado – Inclusivo “Albergue Ecológico La Estancia”</vt:lpstr>
      <vt:lpstr>Albergue Ecológico La Estancia Isla del Sol – Lago Titikaka</vt:lpstr>
      <vt:lpstr>GASTRONOMÍA Recuperación de la cocina nacional</vt:lpstr>
      <vt:lpstr>GASTRONOMÍA Adaptación al gusto del turista</vt:lpstr>
      <vt:lpstr>GASTRONOMÍA Lecciones aprendidas</vt:lpstr>
      <vt:lpstr>Educación Siempre basado en la sostenibilidad</vt:lpstr>
      <vt:lpstr>Educación Lecciones aprendidas</vt:lpstr>
      <vt:lpstr>Turismo comunitario</vt:lpstr>
      <vt:lpstr>Turismo comunitario</vt:lpstr>
      <vt:lpstr>Revalorización cultural y manejo ambiental</vt:lpstr>
      <vt:lpstr>Debemos trabajar en equipo, fortaleciendo la cadena turística organizada, combatiendo la informalidad y poca formación  GRACIAS</vt:lpstr>
      <vt:lpstr>Gastronomía</vt:lpstr>
    </vt:vector>
  </TitlesOfParts>
  <Company>Mi 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salar de Uyuni y los nuevos programas</dc:title>
  <dc:creator> </dc:creator>
  <cp:lastModifiedBy>pc</cp:lastModifiedBy>
  <cp:revision>83</cp:revision>
  <dcterms:created xsi:type="dcterms:W3CDTF">2006-07-07T15:09:46Z</dcterms:created>
  <dcterms:modified xsi:type="dcterms:W3CDTF">2009-10-30T17:23:17Z</dcterms:modified>
</cp:coreProperties>
</file>